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  <p:sldMasterId id="2147483662" r:id="rId2"/>
    <p:sldMasterId id="2147483660" r:id="rId3"/>
  </p:sldMasterIdLst>
  <p:notesMasterIdLst>
    <p:notesMasterId r:id="rId1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6858000" cy="4846638"/>
  <p:notesSz cx="6858000" cy="9144000"/>
  <p:embeddedFontLst>
    <p:embeddedFont>
      <p:font typeface="Calibri Light" panose="020F0302020204030204" pitchFamily="34" charset="0"/>
      <p:regular r:id="rId14"/>
      <p:italic r:id="rId15"/>
    </p:embeddedFont>
    <p:embeddedFont>
      <p:font typeface="Lora" panose="020B0604020202020204" charset="0"/>
      <p:regular r:id="rId16"/>
      <p:bold r:id="rId17"/>
      <p:italic r:id="rId18"/>
      <p:boldItalic r:id="rId19"/>
    </p:embeddedFont>
    <p:embeddedFont>
      <p:font typeface="Century Gothic" panose="020B0502020202020204" pitchFamily="34" charset="0"/>
      <p:regular r:id="rId20"/>
      <p:bold r:id="rId21"/>
      <p:italic r:id="rId22"/>
      <p:boldItalic r:id="rId23"/>
    </p:embeddedFont>
  </p:embeddedFontLst>
  <p:custDataLst>
    <p:tags r:id="rId2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751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D3F1"/>
    <a:srgbClr val="65D4FF"/>
    <a:srgbClr val="4FCEFF"/>
    <a:srgbClr val="59EAF9"/>
    <a:srgbClr val="143058"/>
    <a:srgbClr val="EDEDED"/>
    <a:srgbClr val="D4CFFD"/>
    <a:srgbClr val="EDE4E7"/>
    <a:srgbClr val="A49DB2"/>
    <a:srgbClr val="7883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AEDFE0-DD49-4337-BBC6-AE4C98B13D39}">
  <a:tblStyle styleId="{54AEDFE0-DD49-4337-BBC6-AE4C98B13D39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94604" autoAdjust="0"/>
  </p:normalViewPr>
  <p:slideViewPr>
    <p:cSldViewPr snapToGrid="0">
      <p:cViewPr>
        <p:scale>
          <a:sx n="172" d="100"/>
          <a:sy n="172" d="100"/>
        </p:scale>
        <p:origin x="-4218" y="-1890"/>
      </p:cViewPr>
      <p:guideLst>
        <p:guide orient="horz" pos="2751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685800"/>
            <a:ext cx="4851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051133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90763269"/>
              </p:ext>
            </p:extLst>
          </p:nvPr>
        </p:nvGraphicFramePr>
        <p:xfrm>
          <a:off x="1589" y="1497"/>
          <a:ext cx="1587" cy="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497"/>
                        <a:ext cx="1587" cy="1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5737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67561784"/>
              </p:ext>
            </p:extLst>
          </p:nvPr>
        </p:nvGraphicFramePr>
        <p:xfrm>
          <a:off x="1589" y="1497"/>
          <a:ext cx="1587" cy="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497"/>
                        <a:ext cx="1587" cy="1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8300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93874087"/>
              </p:ext>
            </p:extLst>
          </p:nvPr>
        </p:nvGraphicFramePr>
        <p:xfrm>
          <a:off x="1589" y="1497"/>
          <a:ext cx="1587" cy="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497"/>
                        <a:ext cx="1587" cy="1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9241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7" Type="http://schemas.openxmlformats.org/officeDocument/2006/relationships/image" Target="../media/image2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vmlDrawing" Target="../drawings/vmlDrawing3.vml"/><Relationship Id="rId7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vmlDrawing" Target="../drawings/vmlDrawing5.vml"/><Relationship Id="rId7" Type="http://schemas.openxmlformats.org/officeDocument/2006/relationships/image" Target="../media/image5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tags" Target="../tags/tag6.xml"/><Relationship Id="rId9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241007159"/>
              </p:ext>
            </p:extLst>
          </p:nvPr>
        </p:nvGraphicFramePr>
        <p:xfrm>
          <a:off x="1192" y="1498"/>
          <a:ext cx="1190" cy="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498"/>
                        <a:ext cx="1190" cy="14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" y="0"/>
            <a:ext cx="6853861" cy="4846638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3101340" y="678180"/>
            <a:ext cx="3444240" cy="23393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128522543"/>
              </p:ext>
            </p:extLst>
          </p:nvPr>
        </p:nvGraphicFramePr>
        <p:xfrm>
          <a:off x="1192" y="1498"/>
          <a:ext cx="1190" cy="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498"/>
                        <a:ext cx="1190" cy="14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" y="0"/>
            <a:ext cx="6853861" cy="48466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03"/>
          <a:stretch/>
        </p:blipFill>
        <p:spPr>
          <a:xfrm>
            <a:off x="2069" y="4381500"/>
            <a:ext cx="6853861" cy="46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998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021024685"/>
              </p:ext>
            </p:extLst>
          </p:nvPr>
        </p:nvGraphicFramePr>
        <p:xfrm>
          <a:off x="1192" y="1498"/>
          <a:ext cx="1190" cy="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498"/>
                        <a:ext cx="1190" cy="14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" y="0"/>
            <a:ext cx="6853861" cy="48466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9" y="4328160"/>
            <a:ext cx="6853861" cy="518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03"/>
          <a:stretch/>
        </p:blipFill>
        <p:spPr>
          <a:xfrm>
            <a:off x="2069" y="4381500"/>
            <a:ext cx="6853861" cy="46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959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youtu.be/C6l8UELJihs" TargetMode="Externa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9.png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10" Type="http://schemas.openxmlformats.org/officeDocument/2006/relationships/image" Target="../media/image12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4.png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6.png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7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9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0741273"/>
              </p:ext>
            </p:extLst>
          </p:nvPr>
        </p:nvGraphicFramePr>
        <p:xfrm>
          <a:off x="199405" y="1497"/>
          <a:ext cx="1495" cy="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405" y="1497"/>
                        <a:ext cx="1495" cy="1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016359" y="2045578"/>
            <a:ext cx="3776327" cy="21925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SzPct val="100000"/>
              <a:buFont typeface="Lora"/>
            </a:pPr>
            <a:r>
              <a:rPr lang="ru-RU" sz="24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Шаблон презентации для </a:t>
            </a:r>
            <a:r>
              <a:rPr lang="ru-RU" sz="240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инвестора</a:t>
            </a:r>
          </a:p>
          <a:p>
            <a:pPr algn="ctr">
              <a:buSzPct val="100000"/>
              <a:buFont typeface="Lora"/>
            </a:pPr>
            <a:endParaRPr lang="ru-RU" sz="2400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  <a:p>
            <a:pPr algn="ctr">
              <a:buSzPct val="100000"/>
              <a:buFont typeface="Lora"/>
            </a:pPr>
            <a:r>
              <a:rPr lang="ru-RU" sz="240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1</a:t>
            </a:r>
            <a:r>
              <a:rPr lang="en-US" sz="240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VA.VC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3543" y="791936"/>
            <a:ext cx="1967593" cy="1061357"/>
          </a:xfrm>
          <a:prstGeom prst="rect">
            <a:avLst/>
          </a:prstGeom>
        </p:spPr>
      </p:pic>
      <p:sp>
        <p:nvSpPr>
          <p:cNvPr id="6" name="Rectangle 2"/>
          <p:cNvSpPr/>
          <p:nvPr/>
        </p:nvSpPr>
        <p:spPr>
          <a:xfrm>
            <a:off x="3617646" y="4517546"/>
            <a:ext cx="2694485" cy="3252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SzPct val="100000"/>
              <a:buFont typeface="Lora"/>
            </a:pPr>
            <a:r>
              <a:rPr lang="ru-RU" sz="1050" dirty="0">
                <a:solidFill>
                  <a:schemeClr val="accent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  <a:hlinkClick r:id="rId7"/>
              </a:rPr>
              <a:t>видео </a:t>
            </a:r>
            <a:r>
              <a:rPr lang="ru-RU" sz="1050" dirty="0" smtClean="0">
                <a:solidFill>
                  <a:schemeClr val="accent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  <a:hlinkClick r:id="rId7"/>
              </a:rPr>
              <a:t>инструкция</a:t>
            </a:r>
            <a:endParaRPr lang="ru-RU" sz="1050" dirty="0" smtClean="0">
              <a:solidFill>
                <a:schemeClr val="accent1"/>
              </a:solidFill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  <a:p>
            <a:pPr algn="ctr">
              <a:buSzPct val="100000"/>
              <a:buFont typeface="Lora"/>
            </a:pPr>
            <a:r>
              <a:rPr lang="en-US" sz="105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https://youtu.be/C6l8UELJihs</a:t>
            </a:r>
            <a:endParaRPr lang="ru-RU" sz="1050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</p:spTree>
    <p:extLst>
      <p:ext uri="{BB962C8B-B14F-4D97-AF65-F5344CB8AC3E}">
        <p14:creationId xmlns:p14="http://schemas.microsoft.com/office/powerpoint/2010/main" val="246399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0741273"/>
              </p:ext>
            </p:extLst>
          </p:nvPr>
        </p:nvGraphicFramePr>
        <p:xfrm>
          <a:off x="199405" y="1497"/>
          <a:ext cx="1495" cy="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405" y="1497"/>
                        <a:ext cx="1495" cy="1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07845" y="220406"/>
            <a:ext cx="4339663" cy="400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8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ЧТО ДЕЛАЕМ? </a:t>
            </a:r>
            <a:endParaRPr lang="en-US" sz="1800" b="1" dirty="0" smtClean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  <a:p>
            <a:pPr>
              <a:buSzPct val="100000"/>
              <a:buFont typeface="Lora"/>
            </a:pPr>
            <a:r>
              <a:rPr lang="ru-RU" sz="120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Краткое </a:t>
            </a:r>
            <a:r>
              <a:rPr lang="ru-RU" sz="12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описание проекта, боль клиента, цель</a:t>
            </a:r>
            <a:endParaRPr lang="en-GB" sz="1200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70345" y="220406"/>
            <a:ext cx="1887655" cy="400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b="1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НАЧАЛО ПРОЕКТА</a:t>
            </a:r>
            <a:endParaRPr lang="en-US" b="1" dirty="0" smtClean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  <a:p>
            <a:pPr>
              <a:buSzPct val="100000"/>
              <a:buFont typeface="Lora"/>
            </a:pPr>
            <a:r>
              <a:rPr lang="ru-RU" sz="120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Май 2016</a:t>
            </a:r>
            <a:endParaRPr lang="en-GB" sz="1200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953" y="957006"/>
            <a:ext cx="5539036" cy="400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en-US" sz="18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A2STOCK.COM</a:t>
            </a:r>
            <a:r>
              <a:rPr lang="ru-RU" sz="18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 – загрузка изображений в фотобанки</a:t>
            </a:r>
            <a:r>
              <a:rPr lang="en-US" sz="18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 </a:t>
            </a:r>
            <a:endParaRPr lang="en-GB" sz="1200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7953" y="1241744"/>
            <a:ext cx="1924847" cy="400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Название проекта</a:t>
            </a:r>
            <a:endParaRPr lang="en-GB" sz="1050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7953" y="1594608"/>
            <a:ext cx="6611147" cy="15884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en-US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A2STOCK – </a:t>
            </a: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это облачный </a:t>
            </a: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сервис</a:t>
            </a:r>
            <a:r>
              <a:rPr lang="en-US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,</a:t>
            </a: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 помогающий клиентам упростить подбор ключевых слов к изображениям и ускорить их загрузку в фотобанки путем использования уникальных алгоритмов и отказоустойчивой автоматической системы</a:t>
            </a:r>
            <a:r>
              <a:rPr lang="en-US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 </a:t>
            </a: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закачки</a:t>
            </a: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.</a:t>
            </a:r>
          </a:p>
          <a:p>
            <a:pPr>
              <a:buSzPct val="100000"/>
              <a:buFont typeface="Lora"/>
            </a:pPr>
            <a:endParaRPr lang="ru-RU" sz="1100" dirty="0"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  <a:p>
            <a:pPr>
              <a:buSzPct val="100000"/>
              <a:buFont typeface="Lora"/>
            </a:pP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Основные проблемы  продавцов, которые планируется решить в рамках проекта </a:t>
            </a:r>
            <a:r>
              <a:rPr lang="en-US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a2stock</a:t>
            </a: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 – трудность описания своего товара и загрузки его на разные существующие фотобанки, предоставляющие пользователям возможность покупать и продавать изображения.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153" y="3390512"/>
            <a:ext cx="4812392" cy="3051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Цель проекта через 12 месяцев:</a:t>
            </a:r>
          </a:p>
          <a:p>
            <a:pPr>
              <a:buSzPct val="100000"/>
              <a:buFont typeface="Lora"/>
            </a:pP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занять рынок 1,5% и выйти на ежемесячную выручку 100 000 руб</a:t>
            </a: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.</a:t>
            </a:r>
            <a:endParaRPr lang="ru-RU" sz="1100" dirty="0"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152" y="3864664"/>
            <a:ext cx="4812393" cy="3051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Цель проекта через 4 года:</a:t>
            </a:r>
          </a:p>
          <a:p>
            <a:pPr>
              <a:buSzPct val="100000"/>
              <a:buFont typeface="Lora"/>
            </a:pP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занять </a:t>
            </a: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рынок 15% и выйти на ежемесячную выручку 1 000 000 руб. </a:t>
            </a:r>
          </a:p>
        </p:txBody>
      </p:sp>
    </p:spTree>
    <p:extLst>
      <p:ext uri="{BB962C8B-B14F-4D97-AF65-F5344CB8AC3E}">
        <p14:creationId xmlns:p14="http://schemas.microsoft.com/office/powerpoint/2010/main" val="53076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80128167"/>
              </p:ext>
            </p:extLst>
          </p:nvPr>
        </p:nvGraphicFramePr>
        <p:xfrm>
          <a:off x="199405" y="1497"/>
          <a:ext cx="1495" cy="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405" y="1497"/>
                        <a:ext cx="1495" cy="1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07845" y="220406"/>
            <a:ext cx="4339663" cy="400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8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СТАДИЯ ПРОДУКТА</a:t>
            </a:r>
            <a:endParaRPr lang="en-US" sz="1800" b="1" dirty="0" smtClean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  <a:p>
            <a:pPr>
              <a:buSzPct val="100000"/>
              <a:buFont typeface="Lora"/>
            </a:pPr>
            <a:r>
              <a:rPr lang="ru-RU" sz="12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что есть, какие средние месячные обороты</a:t>
            </a:r>
            <a:r>
              <a:rPr lang="ru-RU" sz="120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?</a:t>
            </a:r>
            <a:endParaRPr lang="en-GB" sz="1200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753" y="929822"/>
            <a:ext cx="4389555" cy="7294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0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Оформлено Юр. лицо </a:t>
            </a:r>
          </a:p>
          <a:p>
            <a:pPr>
              <a:buSzPct val="100000"/>
              <a:buFont typeface="Lora"/>
            </a:pPr>
            <a:r>
              <a:rPr lang="ru-RU" sz="10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(два </a:t>
            </a:r>
            <a:r>
              <a:rPr lang="ru-RU" sz="10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основателя с равными </a:t>
            </a:r>
            <a:r>
              <a:rPr lang="ru-RU" sz="10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долями)</a:t>
            </a:r>
            <a:endParaRPr lang="ru-RU" sz="1000" dirty="0"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  <a:p>
            <a:pPr>
              <a:buSzPct val="100000"/>
              <a:buFont typeface="Lora"/>
            </a:pPr>
            <a:endParaRPr lang="ru-RU" sz="1000" dirty="0" smtClean="0"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753" y="1582615"/>
            <a:ext cx="3399977" cy="15410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Создан сайт </a:t>
            </a: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с описанием и </a:t>
            </a: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возможностью </a:t>
            </a: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бесплатно воспользоваться </a:t>
            </a: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программой.</a:t>
            </a:r>
          </a:p>
          <a:p>
            <a:pPr>
              <a:buSzPct val="100000"/>
              <a:buFont typeface="Lora"/>
            </a:pP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Создано и размещено в </a:t>
            </a:r>
            <a:r>
              <a:rPr lang="ru-RU" sz="1100" dirty="0" err="1">
                <a:latin typeface="Calibri Light" panose="020F0302020204030204" pitchFamily="34" charset="0"/>
                <a:ea typeface="Lora"/>
                <a:cs typeface="Lora" panose="020B0604020202020204" charset="0"/>
              </a:rPr>
              <a:t>Appstore</a:t>
            </a: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 приложение для </a:t>
            </a: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IOS</a:t>
            </a:r>
          </a:p>
          <a:p>
            <a:pPr>
              <a:buSzPct val="100000"/>
              <a:buFont typeface="Lora"/>
            </a:pP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Заключено 5 партнерских соглашений.</a:t>
            </a:r>
          </a:p>
          <a:p>
            <a:pPr>
              <a:buSzPct val="100000"/>
              <a:buFont typeface="Lora"/>
            </a:pP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Разработано </a:t>
            </a:r>
            <a:r>
              <a:rPr lang="en-US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MVP </a:t>
            </a: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приложения для </a:t>
            </a:r>
            <a:r>
              <a:rPr lang="en-US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android.</a:t>
            </a:r>
            <a:endParaRPr lang="ru-RU" sz="1100" dirty="0" smtClean="0"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  <a:p>
            <a:pPr>
              <a:buSzPct val="100000"/>
              <a:buFont typeface="Lora"/>
            </a:pP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 </a:t>
            </a:r>
            <a:endParaRPr lang="ru-RU" sz="1100" dirty="0"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" y="3094266"/>
            <a:ext cx="3513255" cy="6191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" y="3773812"/>
            <a:ext cx="3513255" cy="6191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2203" y="832878"/>
            <a:ext cx="2794338" cy="23708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42" y="3915647"/>
            <a:ext cx="379375" cy="3355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5" y="3207082"/>
            <a:ext cx="471251" cy="35769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21918" y="3208508"/>
            <a:ext cx="2632811" cy="380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Продажи </a:t>
            </a:r>
            <a:r>
              <a:rPr lang="ru-RU" sz="1200" b="1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30.000 руб</a:t>
            </a: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. в месяц.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" y="3773812"/>
            <a:ext cx="3513255" cy="61917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21918" y="3888054"/>
            <a:ext cx="2759812" cy="380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Посещение сайта </a:t>
            </a:r>
            <a:r>
              <a:rPr lang="ru-RU" sz="1200" b="1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10 000 </a:t>
            </a: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уникальных пользователей в месяц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63091" y="1491413"/>
            <a:ext cx="2239450" cy="380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SzPct val="100000"/>
              <a:buFont typeface="Lora"/>
            </a:pPr>
            <a:r>
              <a:rPr lang="ru-RU" sz="20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Скриншот Вашего сайта</a:t>
            </a:r>
            <a:endParaRPr lang="ru-RU" sz="2000" b="1" dirty="0">
              <a:solidFill>
                <a:schemeClr val="bg1"/>
              </a:solidFill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28" y="3893659"/>
            <a:ext cx="417312" cy="36905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11722" y="3220134"/>
            <a:ext cx="3093878" cy="1042576"/>
          </a:xfrm>
          <a:prstGeom prst="rect">
            <a:avLst/>
          </a:prstGeom>
          <a:solidFill>
            <a:schemeClr val="bg1"/>
          </a:solidFill>
          <a:ln w="28575">
            <a:solidFill>
              <a:srgbClr val="65D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804" y="3280487"/>
            <a:ext cx="475012" cy="944522"/>
          </a:xfrm>
          <a:prstGeom prst="rect">
            <a:avLst/>
          </a:prstGeom>
        </p:spPr>
      </p:pic>
      <p:sp>
        <p:nvSpPr>
          <p:cNvPr id="19" name="Прямоугольник 4"/>
          <p:cNvSpPr/>
          <p:nvPr/>
        </p:nvSpPr>
        <p:spPr>
          <a:xfrm>
            <a:off x="3552050" y="3501457"/>
            <a:ext cx="1366245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solidFill>
                  <a:schemeClr val="tx1"/>
                </a:solidFill>
                <a:latin typeface="Calibri Light" panose="020F0302020204030204" pitchFamily="34" charset="0"/>
                <a:cs typeface="Lora" panose="020B0604020202020204" charset="0"/>
              </a:rPr>
              <a:t>Упоминания в СМИ</a:t>
            </a:r>
            <a:endParaRPr lang="ru-RU" sz="1200" dirty="0" smtClean="0">
              <a:solidFill>
                <a:schemeClr val="tx1"/>
              </a:solidFill>
              <a:latin typeface="Calibri Light" panose="020F0302020204030204" pitchFamily="34" charset="0"/>
              <a:cs typeface="Lora" panose="020B0604020202020204" charset="0"/>
            </a:endParaRPr>
          </a:p>
        </p:txBody>
      </p:sp>
      <p:sp>
        <p:nvSpPr>
          <p:cNvPr id="20" name="Прямоугольник 4"/>
          <p:cNvSpPr/>
          <p:nvPr/>
        </p:nvSpPr>
        <p:spPr>
          <a:xfrm>
            <a:off x="5412881" y="3270625"/>
            <a:ext cx="1111857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Calibri Light" panose="020F0302020204030204" pitchFamily="34" charset="0"/>
                <a:cs typeface="Lora" panose="020B0604020202020204" charset="0"/>
              </a:rPr>
              <a:t>- статья</a:t>
            </a:r>
          </a:p>
          <a:p>
            <a:r>
              <a:rPr lang="ru-RU" sz="1200" dirty="0">
                <a:solidFill>
                  <a:schemeClr val="tx1"/>
                </a:solidFill>
                <a:latin typeface="Calibri Light" panose="020F0302020204030204" pitchFamily="34" charset="0"/>
                <a:cs typeface="Lora" panose="020B0604020202020204" charset="0"/>
              </a:rPr>
              <a:t>- </a:t>
            </a:r>
            <a:r>
              <a:rPr lang="ru-RU" sz="1200" dirty="0" smtClean="0">
                <a:solidFill>
                  <a:schemeClr val="tx1"/>
                </a:solidFill>
                <a:latin typeface="Calibri Light" panose="020F0302020204030204" pitchFamily="34" charset="0"/>
                <a:cs typeface="Lora" panose="020B0604020202020204" charset="0"/>
              </a:rPr>
              <a:t>статья</a:t>
            </a:r>
            <a:endParaRPr lang="ru-RU" sz="1200" dirty="0">
              <a:solidFill>
                <a:schemeClr val="tx1"/>
              </a:solidFill>
              <a:latin typeface="Calibri Light" panose="020F0302020204030204" pitchFamily="34" charset="0"/>
              <a:cs typeface="Lora" panose="020B0604020202020204" charset="0"/>
            </a:endParaRPr>
          </a:p>
        </p:txBody>
      </p:sp>
      <p:sp>
        <p:nvSpPr>
          <p:cNvPr id="21" name="Прямоугольник 4"/>
          <p:cNvSpPr/>
          <p:nvPr/>
        </p:nvSpPr>
        <p:spPr>
          <a:xfrm>
            <a:off x="5412881" y="3801045"/>
            <a:ext cx="1111857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Calibri Light" panose="020F0302020204030204" pitchFamily="34" charset="0"/>
                <a:cs typeface="Lora" panose="020B0604020202020204" charset="0"/>
              </a:rPr>
              <a:t>- репортаж</a:t>
            </a:r>
          </a:p>
          <a:p>
            <a:r>
              <a:rPr lang="ru-RU" sz="1200" dirty="0">
                <a:solidFill>
                  <a:schemeClr val="tx1"/>
                </a:solidFill>
                <a:latin typeface="Calibri Light" panose="020F0302020204030204" pitchFamily="34" charset="0"/>
                <a:cs typeface="Lora" panose="020B0604020202020204" charset="0"/>
              </a:rPr>
              <a:t>- репортаж</a:t>
            </a:r>
          </a:p>
        </p:txBody>
      </p:sp>
    </p:spTree>
    <p:extLst>
      <p:ext uri="{BB962C8B-B14F-4D97-AF65-F5344CB8AC3E}">
        <p14:creationId xmlns:p14="http://schemas.microsoft.com/office/powerpoint/2010/main" val="57397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0741273"/>
              </p:ext>
            </p:extLst>
          </p:nvPr>
        </p:nvGraphicFramePr>
        <p:xfrm>
          <a:off x="199405" y="1497"/>
          <a:ext cx="1495" cy="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405" y="1497"/>
                        <a:ext cx="1495" cy="1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07845" y="220406"/>
            <a:ext cx="4339663" cy="400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8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КАК? ПЛАН ДЕЙСТВИЙ</a:t>
            </a:r>
            <a:endParaRPr lang="en-GB" sz="1800" b="1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3200" y="1469618"/>
            <a:ext cx="2641600" cy="2940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45" y="1368018"/>
            <a:ext cx="1328584" cy="28279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55323" y="1611679"/>
            <a:ext cx="2318177" cy="4601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Найти </a:t>
            </a: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каналы продаж для финальной версии продукта</a:t>
            </a:r>
          </a:p>
        </p:txBody>
      </p:sp>
      <p:sp>
        <p:nvSpPr>
          <p:cNvPr id="8" name="Rectangle 7"/>
          <p:cNvSpPr/>
          <p:nvPr/>
        </p:nvSpPr>
        <p:spPr>
          <a:xfrm>
            <a:off x="1555323" y="2607883"/>
            <a:ext cx="2318177" cy="4601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Посчитать </a:t>
            </a: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экономику в каналах </a:t>
            </a:r>
          </a:p>
        </p:txBody>
      </p:sp>
      <p:sp>
        <p:nvSpPr>
          <p:cNvPr id="9" name="Rectangle 8"/>
          <p:cNvSpPr/>
          <p:nvPr/>
        </p:nvSpPr>
        <p:spPr>
          <a:xfrm>
            <a:off x="1555323" y="3484183"/>
            <a:ext cx="2318177" cy="4601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Планируемые продажи </a:t>
            </a: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более 100 </a:t>
            </a: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тыс. рублей </a:t>
            </a: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в месяц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64001" y="1611678"/>
            <a:ext cx="2479888" cy="21729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SzPct val="100000"/>
            </a:pP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В течение </a:t>
            </a:r>
            <a:r>
              <a:rPr lang="ru-RU" sz="1100" b="1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3 месяцев </a:t>
            </a: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реализуем заявленные возможности.</a:t>
            </a:r>
          </a:p>
          <a:p>
            <a:pPr algn="ctr">
              <a:buSzPct val="100000"/>
              <a:buFont typeface="Lora"/>
            </a:pPr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  <a:p>
            <a:pPr algn="ctr">
              <a:buSzPct val="100000"/>
              <a:buFont typeface="Lora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Привлечем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Х клиентов, которые заплатят нам по Y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рублей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  <a:p>
            <a:pPr algn="ctr">
              <a:buSzPct val="100000"/>
              <a:buFont typeface="Lora"/>
            </a:pP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  <a:p>
            <a:pPr algn="ctr">
              <a:buSzPct val="100000"/>
              <a:buFont typeface="Lora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Стоимость привлечение клиентов составит Z рублей из каналов (перечислить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)</a:t>
            </a:r>
          </a:p>
          <a:p>
            <a:pPr algn="ctr">
              <a:buSzPct val="100000"/>
              <a:buFont typeface="Lora"/>
            </a:pP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  <a:p>
            <a:pPr algn="ctr">
              <a:buSzPct val="100000"/>
              <a:buFont typeface="Lora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Объяснить как  это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сделаете </a:t>
            </a:r>
          </a:p>
          <a:p>
            <a:pPr algn="ctr">
              <a:buSzPct val="100000"/>
              <a:buFont typeface="Lora"/>
            </a:pP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46860" y="823377"/>
            <a:ext cx="2804995" cy="4601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SzPct val="100000"/>
              <a:buFont typeface="Lora"/>
            </a:pPr>
            <a:r>
              <a:rPr lang="ru-RU" sz="16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План достижения цели</a:t>
            </a:r>
            <a:endParaRPr lang="ru-RU" sz="1600" b="1" dirty="0"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146300" y="1247090"/>
            <a:ext cx="2819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37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0741273"/>
              </p:ext>
            </p:extLst>
          </p:nvPr>
        </p:nvGraphicFramePr>
        <p:xfrm>
          <a:off x="199405" y="1497"/>
          <a:ext cx="1495" cy="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405" y="1497"/>
                        <a:ext cx="1495" cy="1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07845" y="220406"/>
            <a:ext cx="4339663" cy="400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8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СКОЛЬКО? </a:t>
            </a:r>
          </a:p>
          <a:p>
            <a:pPr>
              <a:buSzPct val="100000"/>
              <a:buFont typeface="Lora"/>
            </a:pPr>
            <a:r>
              <a:rPr lang="ru-RU" sz="12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Будущие денежные потоки проекта</a:t>
            </a:r>
            <a:endParaRPr lang="en-GB" sz="1200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graphicFrame>
        <p:nvGraphicFramePr>
          <p:cNvPr id="5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682630"/>
              </p:ext>
            </p:extLst>
          </p:nvPr>
        </p:nvGraphicFramePr>
        <p:xfrm>
          <a:off x="134366" y="896435"/>
          <a:ext cx="6544023" cy="3362307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75877"/>
                <a:gridCol w="892726"/>
                <a:gridCol w="395364"/>
                <a:gridCol w="395364"/>
                <a:gridCol w="395364"/>
                <a:gridCol w="425203"/>
                <a:gridCol w="425203"/>
                <a:gridCol w="425203"/>
                <a:gridCol w="425203"/>
                <a:gridCol w="425203"/>
                <a:gridCol w="425203"/>
                <a:gridCol w="425203"/>
                <a:gridCol w="425203"/>
                <a:gridCol w="425203"/>
                <a:gridCol w="462501"/>
              </a:tblGrid>
              <a:tr h="2075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1430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ДДС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1430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июл.17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1430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авг.17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1430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сен.17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1430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окт.17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1430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ноя.17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1430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дек.17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1430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янв.18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1430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фев.18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1430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мар.18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1430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апр.18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1430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май.18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1430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июн.18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1430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Итого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143058"/>
                    </a:solidFill>
                  </a:tcPr>
                </a:tc>
              </a:tr>
              <a:tr h="2386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Поступления: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2 000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3 236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5 236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8 472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13 708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22 180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35 889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58 069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100 257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249 048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</a:tr>
              <a:tr h="2386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        </a:t>
                      </a:r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Продажа 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подписок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2 000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3 236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5 236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8 472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13 708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22 180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35 889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58 069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93 957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242 748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</a:tr>
              <a:tr h="2386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        </a:t>
                      </a:r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Продажа 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статистики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6 300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6 300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</a:tr>
              <a:tr h="2075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-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Платежи: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88 000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58 000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158 000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158 000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118 000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118 000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18 000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18 000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18 000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18 000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18 000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18 000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806 000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</a:tr>
              <a:tr h="2075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-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        </a:t>
                      </a:r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Маркетинг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30 000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30 000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</a:tr>
              <a:tr h="2075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-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u="none" strike="noStrike" baseline="0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        </a:t>
                      </a:r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Реклама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100 000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100 000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100 000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100 000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400 000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</a:tr>
              <a:tr h="2075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-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        </a:t>
                      </a:r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Разработка 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ПО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40 000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40 000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40 000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40 000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160 000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</a:tr>
              <a:tr h="2075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-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        </a:t>
                      </a:r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Аренда 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сервера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10 000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10 000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10 000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10 000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10 000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10 000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10 000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10 000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10 000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10 000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10 000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10 000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120 000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</a:tr>
              <a:tr h="2075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-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        </a:t>
                      </a:r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Прочее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8 000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8 000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8 000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8 000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8 000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8 000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8 000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8 000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8 000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8 000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8 000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8 000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96 000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</a:tr>
              <a:tr h="2075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Финансирование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550 000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50 000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50 000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50 000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20 000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720 000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</a:tr>
              <a:tr h="2648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        </a:t>
                      </a:r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Собственные 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средства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50 000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50 000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50 000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50 000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20 000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220 000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</a:tr>
              <a:tr h="2646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        </a:t>
                      </a:r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Внешние 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инвестиции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500 000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500 000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</a:tr>
              <a:tr h="1764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Итого оборот за период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462 000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-8 000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-108 000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-106 000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-114 764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-112 764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-9 528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15 708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4 180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17 889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40 069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82 257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163 048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</a:tr>
              <a:tr h="2646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Сальдо на конец периода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462 000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454 000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346 000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240 000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125 236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12 472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2 944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18 652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22 833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40 721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80 790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163 048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710326" y="270157"/>
            <a:ext cx="2968063" cy="300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80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Предложение </a:t>
            </a:r>
            <a:r>
              <a:rPr lang="ru-RU" sz="8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инвестору на стадии эмбрион: 500 000 рублей за 10% компании при оценки компании 5 000 000 </a:t>
            </a:r>
            <a:r>
              <a:rPr lang="ru-RU" sz="80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рублей.</a:t>
            </a:r>
            <a:r>
              <a:rPr lang="en-US" sz="80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 </a:t>
            </a:r>
            <a:r>
              <a:rPr lang="ru-RU" sz="80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800 </a:t>
            </a:r>
            <a:r>
              <a:rPr lang="ru-RU" sz="8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000 рублей вложено живых денег (маркетинг, </a:t>
            </a:r>
            <a:r>
              <a:rPr lang="ru-RU" sz="800" dirty="0" err="1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фриланс</a:t>
            </a:r>
            <a:r>
              <a:rPr lang="ru-RU" sz="8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2883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0741273"/>
              </p:ext>
            </p:extLst>
          </p:nvPr>
        </p:nvGraphicFramePr>
        <p:xfrm>
          <a:off x="199405" y="1497"/>
          <a:ext cx="1495" cy="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405" y="1497"/>
                        <a:ext cx="1495" cy="1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07845" y="220406"/>
            <a:ext cx="5988848" cy="400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</a:pPr>
            <a:r>
              <a:rPr lang="ru-RU" sz="12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Рынок B2C и частично В2В. Художники, Фотолаборатории, </a:t>
            </a:r>
            <a:r>
              <a:rPr lang="ru-RU" sz="120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Дизайнеры</a:t>
            </a:r>
            <a:endParaRPr lang="en-US" sz="1200" b="1" dirty="0" smtClean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  <a:p>
            <a:pPr>
              <a:buSzPct val="100000"/>
            </a:pPr>
            <a:r>
              <a:rPr lang="ru-RU" sz="18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ГДЕ РЫНОК? КТО ЦЕЛЕВЫЕ ПОТРЕБИТЕЛИ?</a:t>
            </a:r>
            <a:endParaRPr lang="ru-RU" sz="1800" b="1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524"/>
          <a:stretch/>
        </p:blipFill>
        <p:spPr>
          <a:xfrm>
            <a:off x="2069" y="1004206"/>
            <a:ext cx="2842731" cy="31432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5358" y="2195568"/>
            <a:ext cx="1068841" cy="380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SzPct val="100000"/>
              <a:buFont typeface="Lora"/>
            </a:pPr>
            <a:r>
              <a:rPr lang="ru-RU" sz="1600" b="1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1 млн. $</a:t>
            </a:r>
          </a:p>
        </p:txBody>
      </p:sp>
      <p:sp>
        <p:nvSpPr>
          <p:cNvPr id="9" name="Rectangle 8"/>
          <p:cNvSpPr/>
          <p:nvPr/>
        </p:nvSpPr>
        <p:spPr>
          <a:xfrm>
            <a:off x="785358" y="2906948"/>
            <a:ext cx="1068841" cy="380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SzPct val="100000"/>
              <a:buFont typeface="Lora"/>
            </a:pPr>
            <a:r>
              <a:rPr lang="en-US" sz="16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15%</a:t>
            </a:r>
            <a:endParaRPr lang="ru-RU" sz="1600" b="1" dirty="0"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5358" y="3469842"/>
            <a:ext cx="1068841" cy="380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SzPct val="100000"/>
              <a:buFont typeface="Lora"/>
            </a:pPr>
            <a:r>
              <a:rPr lang="en-US" sz="16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1,5%</a:t>
            </a:r>
            <a:endParaRPr lang="ru-RU" sz="1600" b="1" dirty="0">
              <a:solidFill>
                <a:schemeClr val="bg1"/>
              </a:solidFill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00088" y="1282078"/>
            <a:ext cx="1446412" cy="380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dirty="0" smtClean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Достижимый рынок</a:t>
            </a:r>
            <a:endParaRPr lang="ru-RU" dirty="0">
              <a:solidFill>
                <a:schemeClr val="tx1"/>
              </a:solidFill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05793" y="2082972"/>
            <a:ext cx="1663008" cy="380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dirty="0" smtClean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% рынка на 2020</a:t>
            </a:r>
            <a:endParaRPr lang="ru-RU" dirty="0">
              <a:solidFill>
                <a:schemeClr val="tx1"/>
              </a:solidFill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05793" y="2962579"/>
            <a:ext cx="1663008" cy="380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dirty="0" smtClean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% рынка на 2017</a:t>
            </a:r>
            <a:endParaRPr lang="ru-RU" dirty="0">
              <a:solidFill>
                <a:schemeClr val="tx1"/>
              </a:solidFill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600" r="2008"/>
          <a:stretch/>
        </p:blipFill>
        <p:spPr>
          <a:xfrm>
            <a:off x="4406900" y="1004205"/>
            <a:ext cx="2425700" cy="314325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483841" y="1093769"/>
            <a:ext cx="2234422" cy="380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SzPct val="100000"/>
              <a:buFont typeface="Lora"/>
            </a:pPr>
            <a:r>
              <a:rPr lang="ru-RU" b="1" dirty="0" smtClean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Ключевой конкурент</a:t>
            </a:r>
            <a:endParaRPr lang="ru-RU" b="1" dirty="0">
              <a:solidFill>
                <a:schemeClr val="tx1"/>
              </a:solidFill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46264" y="2092563"/>
            <a:ext cx="2108499" cy="18884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285750" indent="-285750"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100 000+ </a:t>
            </a:r>
            <a:r>
              <a:rPr lang="ru-RU" sz="1200" dirty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авторов</a:t>
            </a:r>
          </a:p>
          <a:p>
            <a:pPr marL="285750" indent="-285750"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Более </a:t>
            </a:r>
            <a:r>
              <a:rPr lang="ru-RU" sz="1200" b="1" dirty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90 миллионов </a:t>
            </a:r>
            <a:r>
              <a:rPr lang="ru-RU" sz="1200" dirty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картинок</a:t>
            </a:r>
          </a:p>
          <a:p>
            <a:pPr marL="285750" indent="-285750"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Выплатили авторам </a:t>
            </a:r>
            <a:r>
              <a:rPr lang="en-US" sz="1200" dirty="0" smtClean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$</a:t>
            </a:r>
            <a:r>
              <a:rPr lang="ru-RU" sz="1200" b="1" dirty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350 000 000</a:t>
            </a:r>
          </a:p>
          <a:p>
            <a:pPr marL="285750" indent="-285750"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40+ </a:t>
            </a:r>
            <a:r>
              <a:rPr lang="ru-RU" sz="1200" dirty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других фотобанков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101" y="1622878"/>
            <a:ext cx="1791298" cy="46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0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27439774"/>
              </p:ext>
            </p:extLst>
          </p:nvPr>
        </p:nvGraphicFramePr>
        <p:xfrm>
          <a:off x="199405" y="1497"/>
          <a:ext cx="1495" cy="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405" y="1497"/>
                        <a:ext cx="1495" cy="1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07845" y="220406"/>
            <a:ext cx="5988848" cy="400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</a:pPr>
            <a:r>
              <a:rPr lang="ru-RU" sz="18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СЕКРЕТНЫЙ </a:t>
            </a:r>
            <a:r>
              <a:rPr lang="ru-RU" sz="1800" b="1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СОУС </a:t>
            </a:r>
            <a:endParaRPr lang="ru-RU" sz="1800" b="1" dirty="0" smtClean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  <a:p>
            <a:pPr>
              <a:buSzPct val="100000"/>
            </a:pPr>
            <a:r>
              <a:rPr lang="ru-RU" sz="120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как </a:t>
            </a:r>
            <a:r>
              <a:rPr lang="ru-RU" sz="12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избавляете от боли</a:t>
            </a:r>
            <a:r>
              <a:rPr lang="ru-RU" sz="120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?</a:t>
            </a:r>
            <a:endParaRPr lang="ru-RU" sz="1200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sp>
        <p:nvSpPr>
          <p:cNvPr id="17" name="Shape 301"/>
          <p:cNvSpPr/>
          <p:nvPr/>
        </p:nvSpPr>
        <p:spPr>
          <a:xfrm>
            <a:off x="503115" y="1716266"/>
            <a:ext cx="1685099" cy="1685099"/>
          </a:xfrm>
          <a:prstGeom prst="ellipse">
            <a:avLst/>
          </a:prstGeom>
          <a:noFill/>
          <a:ln w="114300" cap="flat" cmpd="sng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91425" rIns="0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b="1" dirty="0">
              <a:latin typeface="Calibri Light" panose="020F0302020204030204" pitchFamily="34" charset="0"/>
              <a:ea typeface="Lora"/>
              <a:cs typeface="Lora"/>
              <a:sym typeface="Lor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69552" y="251141"/>
            <a:ext cx="2690477" cy="300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Мы ускоряем и упрощаем труд клиентов!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44" y="773549"/>
            <a:ext cx="3513255" cy="619173"/>
          </a:xfrm>
          <a:prstGeom prst="rect">
            <a:avLst/>
          </a:prstGeom>
        </p:spPr>
      </p:pic>
      <p:grpSp>
        <p:nvGrpSpPr>
          <p:cNvPr id="23" name="Shape 578"/>
          <p:cNvGrpSpPr/>
          <p:nvPr/>
        </p:nvGrpSpPr>
        <p:grpSpPr>
          <a:xfrm>
            <a:off x="3074108" y="928707"/>
            <a:ext cx="283373" cy="289313"/>
            <a:chOff x="3951850" y="2985350"/>
            <a:chExt cx="407950" cy="416500"/>
          </a:xfrm>
        </p:grpSpPr>
        <p:sp>
          <p:nvSpPr>
            <p:cNvPr id="24" name="Shape 579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25" name="Shape 580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26" name="Shape 581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27" name="Shape 582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</p:grpSp>
      <p:sp>
        <p:nvSpPr>
          <p:cNvPr id="58" name="Rectangle 57"/>
          <p:cNvSpPr/>
          <p:nvPr/>
        </p:nvSpPr>
        <p:spPr>
          <a:xfrm>
            <a:off x="3485595" y="938248"/>
            <a:ext cx="2593411" cy="300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Алгоритм поиска ключевых слов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44" y="1383949"/>
            <a:ext cx="3513255" cy="619173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3485595" y="1529598"/>
            <a:ext cx="2800905" cy="300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Автоматизируем рутинную ручную работу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44" y="1994349"/>
            <a:ext cx="3513255" cy="619173"/>
          </a:xfrm>
          <a:prstGeom prst="rect">
            <a:avLst/>
          </a:prstGeom>
        </p:spPr>
      </p:pic>
      <p:sp>
        <p:nvSpPr>
          <p:cNvPr id="72" name="Rectangle 71"/>
          <p:cNvSpPr/>
          <p:nvPr/>
        </p:nvSpPr>
        <p:spPr>
          <a:xfrm>
            <a:off x="3485595" y="2159048"/>
            <a:ext cx="2593411" cy="300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Экономия трафика пользователя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45" y="2604749"/>
            <a:ext cx="3513255" cy="619173"/>
          </a:xfrm>
          <a:prstGeom prst="rect">
            <a:avLst/>
          </a:prstGeom>
        </p:spPr>
      </p:pic>
      <p:sp>
        <p:nvSpPr>
          <p:cNvPr id="79" name="Rectangle 78"/>
          <p:cNvSpPr/>
          <p:nvPr/>
        </p:nvSpPr>
        <p:spPr>
          <a:xfrm>
            <a:off x="3485596" y="2769448"/>
            <a:ext cx="2711097" cy="300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Удобные дополнительные функции</a:t>
            </a: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44" y="3215149"/>
            <a:ext cx="3513255" cy="619173"/>
          </a:xfrm>
          <a:prstGeom prst="rect">
            <a:avLst/>
          </a:prstGeom>
        </p:spPr>
      </p:pic>
      <p:sp>
        <p:nvSpPr>
          <p:cNvPr id="86" name="Rectangle 85"/>
          <p:cNvSpPr/>
          <p:nvPr/>
        </p:nvSpPr>
        <p:spPr>
          <a:xfrm>
            <a:off x="3485595" y="3379848"/>
            <a:ext cx="2593411" cy="300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Облачная система</a:t>
            </a:r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580" y="3816776"/>
            <a:ext cx="3513255" cy="619173"/>
          </a:xfrm>
          <a:prstGeom prst="rect">
            <a:avLst/>
          </a:prstGeom>
        </p:spPr>
      </p:pic>
      <p:sp>
        <p:nvSpPr>
          <p:cNvPr id="95" name="Rectangle 94"/>
          <p:cNvSpPr/>
          <p:nvPr/>
        </p:nvSpPr>
        <p:spPr>
          <a:xfrm>
            <a:off x="3485595" y="3990247"/>
            <a:ext cx="2593411" cy="300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Кроссплатформенность</a:t>
            </a:r>
          </a:p>
        </p:txBody>
      </p:sp>
      <p:grpSp>
        <p:nvGrpSpPr>
          <p:cNvPr id="28" name="Shape 575"/>
          <p:cNvGrpSpPr/>
          <p:nvPr/>
        </p:nvGrpSpPr>
        <p:grpSpPr>
          <a:xfrm>
            <a:off x="3036033" y="1534813"/>
            <a:ext cx="359522" cy="267310"/>
            <a:chOff x="5247525" y="3007275"/>
            <a:chExt cx="517575" cy="384825"/>
          </a:xfrm>
        </p:grpSpPr>
        <p:sp>
          <p:nvSpPr>
            <p:cNvPr id="29" name="Shape 576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0" t="0" r="0" b="0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30" name="Shape 577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0" t="0" r="0" b="0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</p:grpSp>
      <p:grpSp>
        <p:nvGrpSpPr>
          <p:cNvPr id="31" name="Shape 613"/>
          <p:cNvGrpSpPr/>
          <p:nvPr/>
        </p:nvGrpSpPr>
        <p:grpSpPr>
          <a:xfrm>
            <a:off x="3063098" y="2166196"/>
            <a:ext cx="305393" cy="221638"/>
            <a:chOff x="3932350" y="3714775"/>
            <a:chExt cx="439650" cy="319075"/>
          </a:xfrm>
        </p:grpSpPr>
        <p:sp>
          <p:nvSpPr>
            <p:cNvPr id="32" name="Shape 614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0" t="0" r="0" b="0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33" name="Shape 615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34" name="Shape 616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35" name="Shape 617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0" t="0" r="0" b="0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36" name="Shape 618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0" t="0" r="0" b="0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</p:grpSp>
      <p:grpSp>
        <p:nvGrpSpPr>
          <p:cNvPr id="37" name="Shape 779"/>
          <p:cNvGrpSpPr/>
          <p:nvPr/>
        </p:nvGrpSpPr>
        <p:grpSpPr>
          <a:xfrm>
            <a:off x="3126552" y="2768462"/>
            <a:ext cx="178485" cy="282974"/>
            <a:chOff x="6718575" y="2318625"/>
            <a:chExt cx="256950" cy="407375"/>
          </a:xfrm>
        </p:grpSpPr>
        <p:sp>
          <p:nvSpPr>
            <p:cNvPr id="38" name="Shape 78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39" name="Shape 78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40" name="Shape 78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41" name="Shape 78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42" name="Shape 78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43" name="Shape 78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44" name="Shape 78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45" name="Shape 78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</p:grpSp>
      <p:sp>
        <p:nvSpPr>
          <p:cNvPr id="22" name="Shape 645"/>
          <p:cNvSpPr/>
          <p:nvPr/>
        </p:nvSpPr>
        <p:spPr>
          <a:xfrm>
            <a:off x="3049570" y="3424433"/>
            <a:ext cx="332449" cy="187793"/>
          </a:xfrm>
          <a:custGeom>
            <a:avLst/>
            <a:gdLst/>
            <a:ahLst/>
            <a:cxnLst/>
            <a:rect l="0" t="0" r="0" b="0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Calibri Light" panose="020F0302020204030204" pitchFamily="34" charset="0"/>
            </a:endParaRPr>
          </a:p>
        </p:txBody>
      </p:sp>
      <p:grpSp>
        <p:nvGrpSpPr>
          <p:cNvPr id="46" name="Shape 823"/>
          <p:cNvGrpSpPr/>
          <p:nvPr/>
        </p:nvGrpSpPr>
        <p:grpSpPr>
          <a:xfrm>
            <a:off x="3019319" y="3966915"/>
            <a:ext cx="373901" cy="358671"/>
            <a:chOff x="5233525" y="4954450"/>
            <a:chExt cx="538275" cy="516350"/>
          </a:xfrm>
        </p:grpSpPr>
        <p:sp>
          <p:nvSpPr>
            <p:cNvPr id="47" name="Shape 824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48" name="Shape 825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0" t="0" r="0" b="0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49" name="Shape 826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50" name="Shape 827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0" t="0" r="0" b="0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51" name="Shape 828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0" t="0" r="0" b="0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52" name="Shape 829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0" t="0" r="0" b="0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53" name="Shape 830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0" t="0" r="0" b="0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54" name="Shape 831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0" t="0" r="0" b="0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55" name="Shape 832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0" t="0" r="0" b="0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56" name="Shape 833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0" t="0" r="0" b="0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57" name="Shape 834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0" t="0" r="0" b="0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</p:grpSp>
      <p:cxnSp>
        <p:nvCxnSpPr>
          <p:cNvPr id="101" name="Elbow Connector 100"/>
          <p:cNvCxnSpPr>
            <a:stCxn id="17" idx="6"/>
            <a:endCxn id="18" idx="1"/>
          </p:cNvCxnSpPr>
          <p:nvPr/>
        </p:nvCxnSpPr>
        <p:spPr>
          <a:xfrm flipV="1">
            <a:off x="2188214" y="1083136"/>
            <a:ext cx="699330" cy="1475680"/>
          </a:xfrm>
          <a:prstGeom prst="bentConnector3">
            <a:avLst/>
          </a:prstGeom>
          <a:ln>
            <a:solidFill>
              <a:srgbClr val="4FCE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101"/>
          <p:cNvCxnSpPr>
            <a:stCxn id="17" idx="6"/>
            <a:endCxn id="93" idx="1"/>
          </p:cNvCxnSpPr>
          <p:nvPr/>
        </p:nvCxnSpPr>
        <p:spPr>
          <a:xfrm>
            <a:off x="2188214" y="2558816"/>
            <a:ext cx="697366" cy="1567547"/>
          </a:xfrm>
          <a:prstGeom prst="bentConnector3">
            <a:avLst>
              <a:gd name="adj1" fmla="val 50000"/>
            </a:avLst>
          </a:prstGeom>
          <a:ln>
            <a:solidFill>
              <a:srgbClr val="4FCE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460654" y="1162942"/>
            <a:ext cx="1712612" cy="300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SzPct val="100000"/>
              <a:buFont typeface="Lora"/>
            </a:pPr>
            <a:r>
              <a:rPr lang="ru-RU" sz="18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Почему мы?</a:t>
            </a:r>
            <a:endParaRPr lang="ru-RU" sz="1800" b="1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460654" y="2408511"/>
            <a:ext cx="1712612" cy="300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SzPct val="100000"/>
              <a:buFont typeface="Lora"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Ваш логотип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</p:spTree>
    <p:extLst>
      <p:ext uri="{BB962C8B-B14F-4D97-AF65-F5344CB8AC3E}">
        <p14:creationId xmlns:p14="http://schemas.microsoft.com/office/powerpoint/2010/main" val="380421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27439774"/>
              </p:ext>
            </p:extLst>
          </p:nvPr>
        </p:nvGraphicFramePr>
        <p:xfrm>
          <a:off x="199405" y="1497"/>
          <a:ext cx="1495" cy="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405" y="1497"/>
                        <a:ext cx="1495" cy="1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07845" y="220406"/>
            <a:ext cx="5988848" cy="400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</a:pPr>
            <a:r>
              <a:rPr lang="ru-RU" sz="18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МОНЕТИЗАЦИЯ</a:t>
            </a:r>
          </a:p>
          <a:p>
            <a:pPr>
              <a:buSzPct val="100000"/>
            </a:pPr>
            <a:r>
              <a:rPr lang="ru-RU" sz="120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как </a:t>
            </a:r>
            <a:r>
              <a:rPr lang="ru-RU" sz="12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будем зарабатывать</a:t>
            </a:r>
            <a:r>
              <a:rPr lang="ru-RU" sz="120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?</a:t>
            </a:r>
            <a:endParaRPr lang="ru-RU" sz="1200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143855" y="270157"/>
            <a:ext cx="2714146" cy="300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Сбор и продажа статистики $30 в месяц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854291" y="1096780"/>
            <a:ext cx="3123184" cy="300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SzPct val="100000"/>
              <a:buFont typeface="Lora"/>
            </a:pPr>
            <a:r>
              <a:rPr lang="ru-RU" b="1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Ежемесячная платная подписка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44" r="20458" b="29419"/>
          <a:stretch/>
        </p:blipFill>
        <p:spPr>
          <a:xfrm>
            <a:off x="2070" y="1599943"/>
            <a:ext cx="5451674" cy="1698172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12" r="20458" b="12574"/>
          <a:stretch/>
        </p:blipFill>
        <p:spPr>
          <a:xfrm>
            <a:off x="2070" y="3289950"/>
            <a:ext cx="5451674" cy="824593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10" t="35544" r="3751" b="29419"/>
          <a:stretch/>
        </p:blipFill>
        <p:spPr>
          <a:xfrm>
            <a:off x="5453744" y="1599943"/>
            <a:ext cx="1126671" cy="1698172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10" t="70581" r="3751" b="11058"/>
          <a:stretch/>
        </p:blipFill>
        <p:spPr>
          <a:xfrm>
            <a:off x="5453744" y="3298116"/>
            <a:ext cx="1126671" cy="889906"/>
          </a:xfrm>
          <a:prstGeom prst="rect">
            <a:avLst/>
          </a:prstGeom>
        </p:spPr>
      </p:pic>
      <p:sp>
        <p:nvSpPr>
          <p:cNvPr id="69" name="Прямоугольник 4"/>
          <p:cNvSpPr/>
          <p:nvPr/>
        </p:nvSpPr>
        <p:spPr>
          <a:xfrm>
            <a:off x="480989" y="2142063"/>
            <a:ext cx="15178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latin typeface="Calibri Light" panose="020F0302020204030204" pitchFamily="34" charset="0"/>
                <a:cs typeface="Lora" panose="020B0604020202020204" charset="0"/>
              </a:rPr>
              <a:t>Тариф</a:t>
            </a:r>
          </a:p>
        </p:txBody>
      </p:sp>
      <p:sp>
        <p:nvSpPr>
          <p:cNvPr id="70" name="Прямоугольник 4"/>
          <p:cNvSpPr/>
          <p:nvPr/>
        </p:nvSpPr>
        <p:spPr>
          <a:xfrm>
            <a:off x="425875" y="3561294"/>
            <a:ext cx="1628102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200" b="1" dirty="0" smtClean="0">
                <a:latin typeface="Calibri Light" panose="020F0302020204030204" pitchFamily="34" charset="0"/>
                <a:cs typeface="Lora" panose="020B0604020202020204" charset="0"/>
              </a:rPr>
              <a:t>Стоимость за 1 аккаунт</a:t>
            </a:r>
          </a:p>
        </p:txBody>
      </p:sp>
      <p:sp>
        <p:nvSpPr>
          <p:cNvPr id="71" name="Прямоугольник 4"/>
          <p:cNvSpPr/>
          <p:nvPr/>
        </p:nvSpPr>
        <p:spPr>
          <a:xfrm>
            <a:off x="2242047" y="3545486"/>
            <a:ext cx="119402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>
                <a:latin typeface="Calibri Light" panose="020F0302020204030204" pitchFamily="34" charset="0"/>
                <a:cs typeface="Lora" panose="020B0604020202020204" charset="0"/>
                <a:sym typeface="Lora"/>
              </a:rPr>
              <a:t>0 $ / </a:t>
            </a:r>
            <a:r>
              <a:rPr lang="ru-RU" sz="1100" b="1" dirty="0">
                <a:latin typeface="Calibri Light" panose="020F0302020204030204" pitchFamily="34" charset="0"/>
                <a:cs typeface="Lora" panose="020B0604020202020204" charset="0"/>
                <a:sym typeface="Lora"/>
              </a:rPr>
              <a:t>мес.</a:t>
            </a:r>
          </a:p>
        </p:txBody>
      </p:sp>
      <p:sp>
        <p:nvSpPr>
          <p:cNvPr id="74" name="Прямоугольник 4"/>
          <p:cNvSpPr/>
          <p:nvPr/>
        </p:nvSpPr>
        <p:spPr>
          <a:xfrm>
            <a:off x="3191775" y="3545487"/>
            <a:ext cx="130674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>
                <a:latin typeface="Calibri Light" panose="020F0302020204030204" pitchFamily="34" charset="0"/>
                <a:cs typeface="Lora" panose="020B0604020202020204" charset="0"/>
              </a:rPr>
              <a:t>10 $ / </a:t>
            </a:r>
            <a:r>
              <a:rPr lang="ru-RU" sz="1100" b="1" dirty="0">
                <a:latin typeface="Calibri Light" panose="020F0302020204030204" pitchFamily="34" charset="0"/>
                <a:cs typeface="Lora" panose="020B0604020202020204" charset="0"/>
              </a:rPr>
              <a:t>мес.</a:t>
            </a:r>
          </a:p>
        </p:txBody>
      </p:sp>
      <p:sp>
        <p:nvSpPr>
          <p:cNvPr id="75" name="Прямоугольник 4"/>
          <p:cNvSpPr/>
          <p:nvPr/>
        </p:nvSpPr>
        <p:spPr>
          <a:xfrm>
            <a:off x="4287296" y="3545487"/>
            <a:ext cx="126651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>
                <a:latin typeface="Calibri Light" panose="020F0302020204030204" pitchFamily="34" charset="0"/>
                <a:cs typeface="Lora" panose="020B0604020202020204" charset="0"/>
              </a:rPr>
              <a:t>25 $ / </a:t>
            </a:r>
            <a:r>
              <a:rPr lang="ru-RU" sz="1100" b="1" dirty="0">
                <a:latin typeface="Calibri Light" panose="020F0302020204030204" pitchFamily="34" charset="0"/>
                <a:cs typeface="Lora" panose="020B0604020202020204" charset="0"/>
              </a:rPr>
              <a:t>мес.</a:t>
            </a:r>
          </a:p>
        </p:txBody>
      </p:sp>
      <p:sp>
        <p:nvSpPr>
          <p:cNvPr id="76" name="Прямоугольник 4"/>
          <p:cNvSpPr/>
          <p:nvPr/>
        </p:nvSpPr>
        <p:spPr>
          <a:xfrm>
            <a:off x="5333785" y="3545487"/>
            <a:ext cx="126651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>
                <a:latin typeface="Calibri Light" panose="020F0302020204030204" pitchFamily="34" charset="0"/>
                <a:cs typeface="Lora" panose="020B0604020202020204" charset="0"/>
              </a:rPr>
              <a:t>45 $ / </a:t>
            </a:r>
            <a:r>
              <a:rPr lang="ru-RU" sz="1100" b="1" dirty="0">
                <a:latin typeface="Calibri Light" panose="020F0302020204030204" pitchFamily="34" charset="0"/>
                <a:cs typeface="Lora" panose="020B0604020202020204" charset="0"/>
              </a:rPr>
              <a:t>мес.</a:t>
            </a:r>
          </a:p>
        </p:txBody>
      </p:sp>
      <p:sp>
        <p:nvSpPr>
          <p:cNvPr id="77" name="Прямоугольник 4"/>
          <p:cNvSpPr/>
          <p:nvPr/>
        </p:nvSpPr>
        <p:spPr>
          <a:xfrm>
            <a:off x="2080120" y="2142063"/>
            <a:ext cx="15178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latin typeface="Calibri Light" panose="020F0302020204030204" pitchFamily="34" charset="0"/>
                <a:cs typeface="Lora" panose="020B0604020202020204" charset="0"/>
              </a:rPr>
              <a:t>Пробный</a:t>
            </a:r>
          </a:p>
        </p:txBody>
      </p:sp>
      <p:sp>
        <p:nvSpPr>
          <p:cNvPr id="78" name="Прямоугольник 4"/>
          <p:cNvSpPr/>
          <p:nvPr/>
        </p:nvSpPr>
        <p:spPr>
          <a:xfrm>
            <a:off x="3086212" y="2142063"/>
            <a:ext cx="15178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latin typeface="Calibri Light" panose="020F0302020204030204" pitchFamily="34" charset="0"/>
                <a:cs typeface="Lora" panose="020B0604020202020204" charset="0"/>
              </a:rPr>
              <a:t>Новичок</a:t>
            </a:r>
          </a:p>
        </p:txBody>
      </p:sp>
      <p:sp>
        <p:nvSpPr>
          <p:cNvPr id="81" name="Прямоугольник 4"/>
          <p:cNvSpPr/>
          <p:nvPr/>
        </p:nvSpPr>
        <p:spPr>
          <a:xfrm>
            <a:off x="4161618" y="2142063"/>
            <a:ext cx="15178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latin typeface="Calibri Light" panose="020F0302020204030204" pitchFamily="34" charset="0"/>
                <a:cs typeface="Lora" panose="020B0604020202020204" charset="0"/>
              </a:rPr>
              <a:t>Любитель</a:t>
            </a:r>
          </a:p>
        </p:txBody>
      </p:sp>
      <p:sp>
        <p:nvSpPr>
          <p:cNvPr id="82" name="Прямоугольник 4"/>
          <p:cNvSpPr/>
          <p:nvPr/>
        </p:nvSpPr>
        <p:spPr>
          <a:xfrm>
            <a:off x="5208107" y="2142063"/>
            <a:ext cx="15178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latin typeface="Calibri Light" panose="020F0302020204030204" pitchFamily="34" charset="0"/>
                <a:cs typeface="Lora" panose="020B0604020202020204" charset="0"/>
              </a:rPr>
              <a:t>Профи</a:t>
            </a:r>
          </a:p>
        </p:txBody>
      </p:sp>
      <p:sp>
        <p:nvSpPr>
          <p:cNvPr id="83" name="Прямоугольник 4"/>
          <p:cNvSpPr/>
          <p:nvPr/>
        </p:nvSpPr>
        <p:spPr>
          <a:xfrm>
            <a:off x="425875" y="2711724"/>
            <a:ext cx="1628102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200" b="1" dirty="0" smtClean="0">
                <a:latin typeface="Calibri Light" panose="020F0302020204030204" pitchFamily="34" charset="0"/>
                <a:cs typeface="Lora" panose="020B0604020202020204" charset="0"/>
              </a:rPr>
              <a:t>Количество загрузок в месяц</a:t>
            </a:r>
          </a:p>
        </p:txBody>
      </p:sp>
      <p:sp>
        <p:nvSpPr>
          <p:cNvPr id="84" name="Прямоугольник 4"/>
          <p:cNvSpPr/>
          <p:nvPr/>
        </p:nvSpPr>
        <p:spPr>
          <a:xfrm>
            <a:off x="2242047" y="2795944"/>
            <a:ext cx="1194021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dirty="0" smtClean="0">
                <a:solidFill>
                  <a:schemeClr val="tx1"/>
                </a:solidFill>
                <a:latin typeface="Calibri Light" panose="020F0302020204030204" pitchFamily="34" charset="0"/>
                <a:cs typeface="Lora" panose="020B0604020202020204" charset="0"/>
              </a:rPr>
              <a:t>30</a:t>
            </a:r>
            <a:endParaRPr lang="ru-RU" sz="1100" dirty="0" smtClean="0">
              <a:solidFill>
                <a:schemeClr val="tx1"/>
              </a:solidFill>
              <a:latin typeface="Calibri Light" panose="020F0302020204030204" pitchFamily="34" charset="0"/>
              <a:cs typeface="Lora" panose="020B0604020202020204" charset="0"/>
            </a:endParaRPr>
          </a:p>
        </p:txBody>
      </p:sp>
      <p:sp>
        <p:nvSpPr>
          <p:cNvPr id="85" name="Прямоугольник 4"/>
          <p:cNvSpPr/>
          <p:nvPr/>
        </p:nvSpPr>
        <p:spPr>
          <a:xfrm>
            <a:off x="3248139" y="2795944"/>
            <a:ext cx="1194021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dirty="0" smtClean="0">
                <a:solidFill>
                  <a:schemeClr val="tx1"/>
                </a:solidFill>
                <a:latin typeface="Calibri Light" panose="020F0302020204030204" pitchFamily="34" charset="0"/>
                <a:cs typeface="Lora" panose="020B0604020202020204" charset="0"/>
              </a:rPr>
              <a:t>100</a:t>
            </a:r>
            <a:endParaRPr lang="ru-RU" sz="1100" dirty="0" smtClean="0">
              <a:solidFill>
                <a:schemeClr val="tx1"/>
              </a:solidFill>
              <a:latin typeface="Calibri Light" panose="020F0302020204030204" pitchFamily="34" charset="0"/>
              <a:cs typeface="Lora" panose="020B0604020202020204" charset="0"/>
            </a:endParaRPr>
          </a:p>
        </p:txBody>
      </p:sp>
      <p:sp>
        <p:nvSpPr>
          <p:cNvPr id="87" name="Прямоугольник 4"/>
          <p:cNvSpPr/>
          <p:nvPr/>
        </p:nvSpPr>
        <p:spPr>
          <a:xfrm>
            <a:off x="4287296" y="2795944"/>
            <a:ext cx="1266519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dirty="0" smtClean="0">
                <a:solidFill>
                  <a:schemeClr val="tx1"/>
                </a:solidFill>
                <a:latin typeface="Calibri Light" panose="020F0302020204030204" pitchFamily="34" charset="0"/>
                <a:cs typeface="Lora" panose="020B0604020202020204" charset="0"/>
              </a:rPr>
              <a:t>500</a:t>
            </a:r>
            <a:endParaRPr lang="ru-RU" sz="1100" dirty="0" smtClean="0">
              <a:solidFill>
                <a:schemeClr val="tx1"/>
              </a:solidFill>
              <a:latin typeface="Calibri Light" panose="020F0302020204030204" pitchFamily="34" charset="0"/>
              <a:cs typeface="Lora" panose="020B0604020202020204" charset="0"/>
            </a:endParaRPr>
          </a:p>
        </p:txBody>
      </p:sp>
      <p:sp>
        <p:nvSpPr>
          <p:cNvPr id="88" name="Прямоугольник 4"/>
          <p:cNvSpPr/>
          <p:nvPr/>
        </p:nvSpPr>
        <p:spPr>
          <a:xfrm>
            <a:off x="5333785" y="2795944"/>
            <a:ext cx="1266519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100" dirty="0">
                <a:solidFill>
                  <a:schemeClr val="tx1"/>
                </a:solidFill>
                <a:latin typeface="Calibri Light" panose="020F0302020204030204" pitchFamily="34" charset="0"/>
                <a:cs typeface="Lora" panose="020B0604020202020204" charset="0"/>
              </a:rPr>
              <a:t>∞</a:t>
            </a:r>
            <a:endParaRPr lang="ru-RU" sz="1100" dirty="0" smtClean="0">
              <a:solidFill>
                <a:schemeClr val="tx1"/>
              </a:solidFill>
              <a:latin typeface="Calibri Light" panose="020F0302020204030204" pitchFamily="34" charset="0"/>
              <a:cs typeface="Lora" panose="020B0604020202020204" charset="0"/>
            </a:endParaRPr>
          </a:p>
        </p:txBody>
      </p:sp>
      <p:grpSp>
        <p:nvGrpSpPr>
          <p:cNvPr id="89" name="Shape 788"/>
          <p:cNvGrpSpPr/>
          <p:nvPr/>
        </p:nvGrpSpPr>
        <p:grpSpPr>
          <a:xfrm>
            <a:off x="2689360" y="1829312"/>
            <a:ext cx="300305" cy="182739"/>
            <a:chOff x="3269900" y="3064500"/>
            <a:chExt cx="432325" cy="263075"/>
          </a:xfrm>
          <a:solidFill>
            <a:srgbClr val="FFCD00"/>
          </a:solidFill>
        </p:grpSpPr>
        <p:sp>
          <p:nvSpPr>
            <p:cNvPr id="90" name="Shape 789"/>
            <p:cNvSpPr/>
            <p:nvPr/>
          </p:nvSpPr>
          <p:spPr>
            <a:xfrm>
              <a:off x="3269900" y="3064500"/>
              <a:ext cx="432325" cy="263075"/>
            </a:xfrm>
            <a:custGeom>
              <a:avLst/>
              <a:gdLst/>
              <a:ahLst/>
              <a:cxnLst/>
              <a:rect l="0" t="0" r="0" b="0"/>
              <a:pathLst>
                <a:path w="17293" h="10523" fill="none" extrusionOk="0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grpFill/>
            <a:ln w="952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91" name="Shape 790"/>
            <p:cNvSpPr/>
            <p:nvPr/>
          </p:nvSpPr>
          <p:spPr>
            <a:xfrm>
              <a:off x="3445875" y="3155825"/>
              <a:ext cx="80400" cy="80400"/>
            </a:xfrm>
            <a:custGeom>
              <a:avLst/>
              <a:gdLst/>
              <a:ahLst/>
              <a:cxnLst/>
              <a:rect l="0" t="0" r="0" b="0"/>
              <a:pathLst>
                <a:path w="3216" h="3216" fill="none" extrusionOk="0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grpFill/>
            <a:ln w="952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92" name="Shape 791"/>
            <p:cNvSpPr/>
            <p:nvPr/>
          </p:nvSpPr>
          <p:spPr>
            <a:xfrm>
              <a:off x="3381925" y="3091900"/>
              <a:ext cx="208275" cy="208275"/>
            </a:xfrm>
            <a:custGeom>
              <a:avLst/>
              <a:gdLst/>
              <a:ahLst/>
              <a:cxnLst/>
              <a:rect l="0" t="0" r="0" b="0"/>
              <a:pathLst>
                <a:path w="8331" h="8331" fill="none" extrusionOk="0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grpFill/>
            <a:ln w="952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</p:grpSp>
      <p:grpSp>
        <p:nvGrpSpPr>
          <p:cNvPr id="94" name="Shape 578"/>
          <p:cNvGrpSpPr/>
          <p:nvPr/>
        </p:nvGrpSpPr>
        <p:grpSpPr>
          <a:xfrm>
            <a:off x="3700103" y="1791332"/>
            <a:ext cx="283373" cy="289313"/>
            <a:chOff x="3951850" y="2985350"/>
            <a:chExt cx="407950" cy="416500"/>
          </a:xfrm>
        </p:grpSpPr>
        <p:sp>
          <p:nvSpPr>
            <p:cNvPr id="96" name="Shape 579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97" name="Shape 580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98" name="Shape 581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99" name="Shape 582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</p:grpSp>
      <p:grpSp>
        <p:nvGrpSpPr>
          <p:cNvPr id="100" name="Shape 500"/>
          <p:cNvGrpSpPr/>
          <p:nvPr/>
        </p:nvGrpSpPr>
        <p:grpSpPr>
          <a:xfrm>
            <a:off x="5789351" y="1839757"/>
            <a:ext cx="326527" cy="200486"/>
            <a:chOff x="4595425" y="1707325"/>
            <a:chExt cx="470075" cy="288625"/>
          </a:xfrm>
        </p:grpSpPr>
        <p:sp>
          <p:nvSpPr>
            <p:cNvPr id="103" name="Shape 501"/>
            <p:cNvSpPr/>
            <p:nvPr/>
          </p:nvSpPr>
          <p:spPr>
            <a:xfrm>
              <a:off x="4809750" y="1707325"/>
              <a:ext cx="41425" cy="41425"/>
            </a:xfrm>
            <a:custGeom>
              <a:avLst/>
              <a:gdLst/>
              <a:ahLst/>
              <a:cxnLst/>
              <a:rect l="0" t="0" r="0" b="0"/>
              <a:pathLst>
                <a:path w="1657" h="1657" fill="none" extrusionOk="0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104" name="Shape 502"/>
            <p:cNvSpPr/>
            <p:nvPr/>
          </p:nvSpPr>
          <p:spPr>
            <a:xfrm>
              <a:off x="5024075" y="1761525"/>
              <a:ext cx="41425" cy="41425"/>
            </a:xfrm>
            <a:custGeom>
              <a:avLst/>
              <a:gdLst/>
              <a:ahLst/>
              <a:cxnLst/>
              <a:rect l="0" t="0" r="0" b="0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107" name="Shape 503"/>
            <p:cNvSpPr/>
            <p:nvPr/>
          </p:nvSpPr>
          <p:spPr>
            <a:xfrm>
              <a:off x="4628900" y="1760300"/>
              <a:ext cx="403100" cy="177825"/>
            </a:xfrm>
            <a:custGeom>
              <a:avLst/>
              <a:gdLst/>
              <a:ahLst/>
              <a:cxnLst/>
              <a:rect l="0" t="0" r="0" b="0"/>
              <a:pathLst>
                <a:path w="16124" h="7113" fill="none" extrusionOk="0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108" name="Shape 504"/>
            <p:cNvSpPr/>
            <p:nvPr/>
          </p:nvSpPr>
          <p:spPr>
            <a:xfrm>
              <a:off x="4595425" y="1761525"/>
              <a:ext cx="41425" cy="41425"/>
            </a:xfrm>
            <a:custGeom>
              <a:avLst/>
              <a:gdLst/>
              <a:ahLst/>
              <a:cxnLst/>
              <a:rect l="0" t="0" r="0" b="0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109" name="Shape 505"/>
            <p:cNvSpPr/>
            <p:nvPr/>
          </p:nvSpPr>
          <p:spPr>
            <a:xfrm>
              <a:off x="4667275" y="1951475"/>
              <a:ext cx="326375" cy="44475"/>
            </a:xfrm>
            <a:custGeom>
              <a:avLst/>
              <a:gdLst/>
              <a:ahLst/>
              <a:cxnLst/>
              <a:rect l="0" t="0" r="0" b="0"/>
              <a:pathLst>
                <a:path w="13055" h="1779" fill="none" extrusionOk="0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</p:grpSp>
      <p:grpSp>
        <p:nvGrpSpPr>
          <p:cNvPr id="110" name="Shape 506"/>
          <p:cNvGrpSpPr/>
          <p:nvPr/>
        </p:nvGrpSpPr>
        <p:grpSpPr>
          <a:xfrm>
            <a:off x="4777658" y="1794110"/>
            <a:ext cx="295234" cy="298603"/>
            <a:chOff x="5290150" y="1636700"/>
            <a:chExt cx="425025" cy="429875"/>
          </a:xfrm>
        </p:grpSpPr>
        <p:sp>
          <p:nvSpPr>
            <p:cNvPr id="111" name="Shape 507"/>
            <p:cNvSpPr/>
            <p:nvPr/>
          </p:nvSpPr>
          <p:spPr>
            <a:xfrm>
              <a:off x="5396700" y="1939925"/>
              <a:ext cx="211900" cy="126650"/>
            </a:xfrm>
            <a:custGeom>
              <a:avLst/>
              <a:gdLst/>
              <a:ahLst/>
              <a:cxnLst/>
              <a:rect l="0" t="0" r="0" b="0"/>
              <a:pathLst>
                <a:path w="8476" h="5066" fill="none" extrusionOk="0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112" name="Shape 508"/>
            <p:cNvSpPr/>
            <p:nvPr/>
          </p:nvSpPr>
          <p:spPr>
            <a:xfrm>
              <a:off x="5290150" y="1636700"/>
              <a:ext cx="425025" cy="294100"/>
            </a:xfrm>
            <a:custGeom>
              <a:avLst/>
              <a:gdLst/>
              <a:ahLst/>
              <a:cxnLst/>
              <a:rect l="0" t="0" r="0" b="0"/>
              <a:pathLst>
                <a:path w="17001" h="11764" fill="none" extrusionOk="0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988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27439774"/>
              </p:ext>
            </p:extLst>
          </p:nvPr>
        </p:nvGraphicFramePr>
        <p:xfrm>
          <a:off x="199405" y="1497"/>
          <a:ext cx="1495" cy="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405" y="1497"/>
                        <a:ext cx="1495" cy="1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07845" y="220406"/>
            <a:ext cx="5988848" cy="400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</a:pPr>
            <a:r>
              <a:rPr lang="ru-RU" sz="18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КТО РАБОТАЕТ НАД ПРОЕКТОМ, В КАКОМ ГОРОДЕ И КАКИЕ КОНТАКТЫ ДЛЯ СВЯЗИ</a:t>
            </a:r>
            <a:r>
              <a:rPr lang="en-US" sz="18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?</a:t>
            </a:r>
            <a:endParaRPr lang="ru-RU" sz="1200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sp>
        <p:nvSpPr>
          <p:cNvPr id="43" name="Shape 111"/>
          <p:cNvSpPr txBox="1">
            <a:spLocks/>
          </p:cNvSpPr>
          <p:nvPr/>
        </p:nvSpPr>
        <p:spPr>
          <a:xfrm>
            <a:off x="2138827" y="990518"/>
            <a:ext cx="2652465" cy="43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pPr algn="ctr"/>
            <a:r>
              <a:rPr lang="ru-RU" sz="1600" dirty="0" smtClean="0">
                <a:latin typeface="Calibri Light" panose="020F0302020204030204" pitchFamily="34" charset="0"/>
              </a:rPr>
              <a:t>Команда </a:t>
            </a:r>
            <a:r>
              <a:rPr lang="en-US" sz="1600" dirty="0" smtClean="0">
                <a:latin typeface="Calibri Light" panose="020F0302020204030204" pitchFamily="34" charset="0"/>
              </a:rPr>
              <a:t>a2stock.com</a:t>
            </a:r>
            <a:endParaRPr lang="ru-RU" sz="1600" dirty="0" smtClean="0">
              <a:latin typeface="Calibri Light" panose="020F0302020204030204" pitchFamily="34" charset="0"/>
            </a:endParaRPr>
          </a:p>
          <a:p>
            <a:pPr algn="ctr"/>
            <a:r>
              <a:rPr lang="ru-RU" sz="1400" b="0" dirty="0" smtClean="0">
                <a:latin typeface="Calibri Light" panose="020F0302020204030204" pitchFamily="34" charset="0"/>
              </a:rPr>
              <a:t>ваш логотип</a:t>
            </a:r>
            <a:endParaRPr lang="en-US" sz="1400" b="0" dirty="0" smtClean="0">
              <a:latin typeface="Calibri Light" panose="020F0302020204030204" pitchFamily="34" charset="0"/>
            </a:endParaRPr>
          </a:p>
        </p:txBody>
      </p:sp>
      <p:sp>
        <p:nvSpPr>
          <p:cNvPr id="44" name="Прямоугольник 1"/>
          <p:cNvSpPr/>
          <p:nvPr/>
        </p:nvSpPr>
        <p:spPr>
          <a:xfrm>
            <a:off x="2839938" y="2437419"/>
            <a:ext cx="1250242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alibri Light" panose="020F0302020204030204" pitchFamily="34" charset="0"/>
              </a:rPr>
              <a:t>г. Москва</a:t>
            </a: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82" r="10081"/>
          <a:stretch/>
        </p:blipFill>
        <p:spPr bwMode="auto">
          <a:xfrm>
            <a:off x="711199" y="1233569"/>
            <a:ext cx="1132115" cy="106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6573" y="1219176"/>
            <a:ext cx="1080120" cy="106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4855198" y="2419251"/>
            <a:ext cx="1526206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2"/>
                </a:solidFill>
                <a:latin typeface="Calibri Light" panose="020F0302020204030204" pitchFamily="34" charset="0"/>
              </a:rPr>
              <a:t>Сергей </a:t>
            </a:r>
            <a:r>
              <a:rPr lang="ru-RU" sz="12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Анушкин</a:t>
            </a:r>
            <a:endParaRPr lang="en-US" sz="1200" b="1" dirty="0" smtClean="0">
              <a:solidFill>
                <a:schemeClr val="bg2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ru-RU" sz="1050" dirty="0">
                <a:latin typeface="+mj-lt"/>
              </a:rPr>
              <a:t>+7 (495) 150-36-26</a:t>
            </a:r>
            <a:endParaRPr lang="ru-RU" sz="1050" b="1" dirty="0">
              <a:solidFill>
                <a:schemeClr val="bg2"/>
              </a:solidFill>
              <a:latin typeface="+mj-lt"/>
            </a:endParaRPr>
          </a:p>
          <a:p>
            <a:pPr algn="ctr"/>
            <a:r>
              <a:rPr lang="en-US" sz="1050" dirty="0">
                <a:latin typeface="Calibri Light" panose="020F0302020204030204" pitchFamily="34" charset="0"/>
              </a:rPr>
              <a:t>sa2424242@gmail.com</a:t>
            </a:r>
            <a:endParaRPr lang="ru-RU" sz="1050" dirty="0">
              <a:latin typeface="Calibri Light" panose="020F0302020204030204" pitchFamily="34" charset="0"/>
            </a:endParaRPr>
          </a:p>
          <a:p>
            <a:pPr algn="ctr"/>
            <a:r>
              <a:rPr lang="ru-RU" sz="1050" dirty="0" smtClean="0">
                <a:latin typeface="Calibri Light" panose="020F0302020204030204" pitchFamily="34" charset="0"/>
              </a:rPr>
              <a:t>Руководитель  </a:t>
            </a:r>
            <a:r>
              <a:rPr lang="ru-RU" sz="1050" dirty="0" err="1" smtClean="0">
                <a:latin typeface="Calibri Light" panose="020F0302020204030204" pitchFamily="34" charset="0"/>
              </a:rPr>
              <a:t>бэк</a:t>
            </a:r>
            <a:r>
              <a:rPr lang="ru-RU" sz="1050" dirty="0" smtClean="0">
                <a:latin typeface="Calibri Light" panose="020F0302020204030204" pitchFamily="34" charset="0"/>
              </a:rPr>
              <a:t>-офиса</a:t>
            </a:r>
          </a:p>
          <a:p>
            <a:pPr algn="ctr"/>
            <a:r>
              <a:rPr lang="ru-RU" sz="1050" dirty="0" smtClean="0">
                <a:latin typeface="Calibri Light" panose="020F0302020204030204" pitchFamily="34" charset="0"/>
              </a:rPr>
              <a:t>Ссылка </a:t>
            </a:r>
            <a:r>
              <a:rPr lang="ru-RU" sz="1050" dirty="0" smtClean="0">
                <a:latin typeface="Calibri Light" panose="020F0302020204030204" pitchFamily="34" charset="0"/>
              </a:rPr>
              <a:t>на</a:t>
            </a:r>
            <a:r>
              <a:rPr lang="en-US" sz="1050" dirty="0" smtClean="0">
                <a:latin typeface="Calibri Light" panose="020F0302020204030204" pitchFamily="34" charset="0"/>
              </a:rPr>
              <a:t> </a:t>
            </a:r>
            <a:r>
              <a:rPr lang="ru-RU" sz="1050" dirty="0" smtClean="0">
                <a:latin typeface="Calibri Light" panose="020F0302020204030204" pitchFamily="34" charset="0"/>
              </a:rPr>
              <a:t>резюме</a:t>
            </a:r>
            <a:endParaRPr lang="ru-RU" sz="1050" dirty="0" smtClean="0">
              <a:latin typeface="Calibri Light" panose="020F03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8373" y="2430377"/>
            <a:ext cx="1544001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Александр Румянцев</a:t>
            </a:r>
          </a:p>
          <a:p>
            <a:pPr algn="ctr"/>
            <a:r>
              <a:rPr lang="ru-RU" sz="1050" dirty="0"/>
              <a:t>+7 (495) 150-36-26</a:t>
            </a:r>
            <a:endParaRPr lang="ru-RU" sz="1050" dirty="0" smtClean="0">
              <a:latin typeface="Calibri Light" panose="020F0302020204030204" pitchFamily="34" charset="0"/>
            </a:endParaRPr>
          </a:p>
          <a:p>
            <a:pPr algn="ctr"/>
            <a:r>
              <a:rPr lang="ru-RU" sz="1050" dirty="0" smtClean="0">
                <a:latin typeface="Calibri Light" panose="020F0302020204030204" pitchFamily="34" charset="0"/>
              </a:rPr>
              <a:t>3333626</a:t>
            </a:r>
            <a:r>
              <a:rPr lang="en-US" sz="1050" dirty="0" smtClean="0">
                <a:latin typeface="Calibri Light" panose="020F0302020204030204" pitchFamily="34" charset="0"/>
              </a:rPr>
              <a:t>@gmail.com</a:t>
            </a:r>
            <a:endParaRPr lang="ru-RU" sz="1050" dirty="0">
              <a:latin typeface="Calibri Light" panose="020F0302020204030204" pitchFamily="34" charset="0"/>
            </a:endParaRPr>
          </a:p>
          <a:p>
            <a:pPr algn="ctr"/>
            <a:r>
              <a:rPr lang="ru-RU" sz="1050" dirty="0" smtClean="0">
                <a:latin typeface="Calibri Light" panose="020F0302020204030204" pitchFamily="34" charset="0"/>
              </a:rPr>
              <a:t>Исполнительный директор</a:t>
            </a:r>
          </a:p>
          <a:p>
            <a:pPr algn="ctr"/>
            <a:r>
              <a:rPr lang="ru-RU" sz="1050" dirty="0" smtClean="0">
                <a:latin typeface="Calibri Light" panose="020F0302020204030204" pitchFamily="34" charset="0"/>
              </a:rPr>
              <a:t>Ссылка на резюм</a:t>
            </a:r>
            <a:r>
              <a:rPr lang="ru-RU" sz="1050" dirty="0">
                <a:latin typeface="Calibri Light" panose="020F0302020204030204" pitchFamily="34" charset="0"/>
              </a:rPr>
              <a:t>е</a:t>
            </a:r>
            <a:endParaRPr lang="ru-RU" sz="1050" dirty="0" smtClean="0">
              <a:latin typeface="Calibri Light" panose="020F0302020204030204" pitchFamily="34" charset="0"/>
            </a:endParaRPr>
          </a:p>
        </p:txBody>
      </p:sp>
      <p:sp>
        <p:nvSpPr>
          <p:cNvPr id="10" name="Прямоугольник 4"/>
          <p:cNvSpPr/>
          <p:nvPr/>
        </p:nvSpPr>
        <p:spPr>
          <a:xfrm>
            <a:off x="0" y="3664355"/>
            <a:ext cx="6857999" cy="646331"/>
          </a:xfrm>
          <a:prstGeom prst="rect">
            <a:avLst/>
          </a:prstGeom>
          <a:solidFill>
            <a:srgbClr val="80D3F1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Calibri Light" panose="020F0302020204030204" pitchFamily="34" charset="0"/>
                <a:cs typeface="Lora" panose="020B0604020202020204" charset="0"/>
              </a:rPr>
              <a:t>Отзыв о заполнении и пожелания </a:t>
            </a:r>
            <a:r>
              <a:rPr lang="ru-RU" sz="1200" dirty="0">
                <a:solidFill>
                  <a:schemeClr val="tx1"/>
                </a:solidFill>
                <a:latin typeface="Calibri Light" panose="020F0302020204030204" pitchFamily="34" charset="0"/>
                <a:cs typeface="Lora" panose="020B0604020202020204" charset="0"/>
              </a:rPr>
              <a:t>(по желанию) </a:t>
            </a:r>
            <a:endParaRPr lang="ru-RU" sz="1200" dirty="0" smtClean="0">
              <a:solidFill>
                <a:schemeClr val="tx1"/>
              </a:solidFill>
              <a:latin typeface="Calibri Light" panose="020F0302020204030204" pitchFamily="34" charset="0"/>
              <a:cs typeface="Lora" panose="020B0604020202020204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Calibri Light" panose="020F0302020204030204" pitchFamily="34" charset="0"/>
              <a:cs typeface="Lora" panose="020B0604020202020204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Calibri Light" panose="020F0302020204030204" pitchFamily="34" charset="0"/>
                <a:cs typeface="Lora" panose="020B0604020202020204" charset="0"/>
              </a:rPr>
              <a:t>Будем </a:t>
            </a:r>
            <a:r>
              <a:rPr lang="ru-RU" sz="1200" dirty="0">
                <a:solidFill>
                  <a:schemeClr val="tx1"/>
                </a:solidFill>
                <a:latin typeface="Calibri Light" panose="020F0302020204030204" pitchFamily="34" charset="0"/>
                <a:cs typeface="Lora" panose="020B0604020202020204" charset="0"/>
              </a:rPr>
              <a:t>благодарны за ваше мнение о шаблоне презентации, предложения, критику, мысли.</a:t>
            </a:r>
          </a:p>
        </p:txBody>
      </p:sp>
    </p:spTree>
    <p:extLst>
      <p:ext uri="{BB962C8B-B14F-4D97-AF65-F5344CB8AC3E}">
        <p14:creationId xmlns:p14="http://schemas.microsoft.com/office/powerpoint/2010/main" val="124621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VA templat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Viola templat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Viola templat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3328</TotalTime>
  <Words>835</Words>
  <Application>Microsoft Office PowerPoint</Application>
  <PresentationFormat>Произвольный</PresentationFormat>
  <Paragraphs>334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 Light</vt:lpstr>
      <vt:lpstr>Lora</vt:lpstr>
      <vt:lpstr>Century Gothic</vt:lpstr>
      <vt:lpstr>VA template</vt:lpstr>
      <vt:lpstr>2_Viola template</vt:lpstr>
      <vt:lpstr>1_Viola template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Slidesign.ru</dc:creator>
  <cp:lastModifiedBy>Александр Румянцев</cp:lastModifiedBy>
  <cp:revision>97</cp:revision>
  <dcterms:modified xsi:type="dcterms:W3CDTF">2017-09-13T06:54:37Z</dcterms:modified>
</cp:coreProperties>
</file>